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gif" ContentType="image/gif"/>
  <Default Extension="vml" ContentType="application/vnd.openxmlformats-officedocument.vmlDrawing"/>
  <Default Extension="tiff" ContentType="image/tiff"/>
  <Default Extension="xlsx" ContentType="application/vnd.openxmlformats-officedocument.spreadsheetml.sheet"/>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0"/>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20" r:id="rId65"/>
    <p:sldId id="321"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55" r:id="rId79"/>
    <p:sldId id="335" r:id="rId80"/>
    <p:sldId id="336" r:id="rId81"/>
    <p:sldId id="337" r:id="rId82"/>
    <p:sldId id="338" r:id="rId83"/>
    <p:sldId id="339" r:id="rId84"/>
    <p:sldId id="340" r:id="rId85"/>
    <p:sldId id="386" r:id="rId86"/>
    <p:sldId id="341" r:id="rId87"/>
    <p:sldId id="384" r:id="rId88"/>
    <p:sldId id="387" r:id="rId89"/>
    <p:sldId id="390" r:id="rId90"/>
    <p:sldId id="418" r:id="rId91"/>
    <p:sldId id="391" r:id="rId92"/>
    <p:sldId id="417" r:id="rId93"/>
    <p:sldId id="394" r:id="rId94"/>
    <p:sldId id="392" r:id="rId95"/>
    <p:sldId id="342" r:id="rId96"/>
    <p:sldId id="343" r:id="rId97"/>
    <p:sldId id="344" r:id="rId98"/>
    <p:sldId id="345" r:id="rId99"/>
    <p:sldId id="346" r:id="rId100"/>
    <p:sldId id="347" r:id="rId101"/>
    <p:sldId id="348" r:id="rId102"/>
    <p:sldId id="349" r:id="rId103"/>
    <p:sldId id="350" r:id="rId104"/>
    <p:sldId id="351" r:id="rId105"/>
    <p:sldId id="398" r:id="rId106"/>
    <p:sldId id="352" r:id="rId107"/>
    <p:sldId id="353" r:id="rId108"/>
    <p:sldId id="354" r:id="rId109"/>
    <p:sldId id="356" r:id="rId110"/>
    <p:sldId id="357" r:id="rId111"/>
    <p:sldId id="359" r:id="rId112"/>
    <p:sldId id="358" r:id="rId113"/>
    <p:sldId id="360" r:id="rId114"/>
    <p:sldId id="361" r:id="rId115"/>
    <p:sldId id="362" r:id="rId116"/>
    <p:sldId id="363" r:id="rId117"/>
    <p:sldId id="364" r:id="rId118"/>
    <p:sldId id="366" r:id="rId119"/>
    <p:sldId id="365" r:id="rId120"/>
    <p:sldId id="367" r:id="rId121"/>
    <p:sldId id="369" r:id="rId122"/>
    <p:sldId id="370" r:id="rId123"/>
    <p:sldId id="371" r:id="rId124"/>
    <p:sldId id="372" r:id="rId125"/>
    <p:sldId id="368" r:id="rId126"/>
    <p:sldId id="373" r:id="rId127"/>
    <p:sldId id="374" r:id="rId128"/>
    <p:sldId id="397" r:id="rId129"/>
    <p:sldId id="375" r:id="rId130"/>
    <p:sldId id="376" r:id="rId131"/>
    <p:sldId id="377" r:id="rId132"/>
    <p:sldId id="378" r:id="rId133"/>
    <p:sldId id="379" r:id="rId134"/>
    <p:sldId id="380" r:id="rId135"/>
    <p:sldId id="401" r:id="rId136"/>
    <p:sldId id="381" r:id="rId137"/>
    <p:sldId id="382" r:id="rId138"/>
    <p:sldId id="419" r:id="rId139"/>
    <p:sldId id="393" r:id="rId140"/>
    <p:sldId id="383" r:id="rId141"/>
    <p:sldId id="388" r:id="rId142"/>
    <p:sldId id="385" r:id="rId143"/>
    <p:sldId id="405" r:id="rId144"/>
    <p:sldId id="415" r:id="rId145"/>
    <p:sldId id="389" r:id="rId146"/>
    <p:sldId id="395" r:id="rId147"/>
    <p:sldId id="396" r:id="rId148"/>
    <p:sldId id="399" r:id="rId149"/>
    <p:sldId id="400" r:id="rId150"/>
    <p:sldId id="402" r:id="rId151"/>
    <p:sldId id="403" r:id="rId152"/>
    <p:sldId id="404" r:id="rId153"/>
    <p:sldId id="406" r:id="rId154"/>
    <p:sldId id="407" r:id="rId155"/>
    <p:sldId id="408" r:id="rId156"/>
    <p:sldId id="410" r:id="rId157"/>
    <p:sldId id="411" r:id="rId158"/>
    <p:sldId id="416" r:id="rId159"/>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3" autoAdjust="0"/>
    <p:restoredTop sz="96417" autoAdjust="0"/>
  </p:normalViewPr>
  <p:slideViewPr>
    <p:cSldViewPr>
      <p:cViewPr>
        <p:scale>
          <a:sx n="75" d="100"/>
          <a:sy n="75" d="100"/>
        </p:scale>
        <p:origin x="-90" y="2808"/>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notesMaster" Target="notesMasters/notes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2018/6/24</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16</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153</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18</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89</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91</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94</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96</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137</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142</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146</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2018/6/24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2018/6/24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2018/6/24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2018/6/24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2018/6/24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2018/6/24</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2018/6/24</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2018/6/24</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2018/6/24</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2018/6/24</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2018/6/24</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2018/6/24</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5" Type="http://schemas.openxmlformats.org/officeDocument/2006/relationships/image" Target="../media/image117.png"/><Relationship Id="rId4" Type="http://schemas.openxmlformats.org/officeDocument/2006/relationships/image" Target="../media/image116.png"/></Relationships>
</file>

<file path=ppt/slides/_rels/slide102.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107.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8.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10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3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41.tiff"/><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42.w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53.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hyperlink" Target="https://www.analyticsvidhya.com/blog/2017/09/understaing-support-vector-machine-example-code/" TargetMode="External"/></Relationships>
</file>

<file path=ppt/slides/_rels/slide12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55.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gif"/><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13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70.tiff"/><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143.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79.png"/><Relationship Id="rId7" Type="http://schemas.openxmlformats.org/officeDocument/2006/relationships/image" Target="../media/image18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s>
</file>

<file path=ppt/slides/_rels/slide14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86.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1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90.png"/></Relationships>
</file>

<file path=ppt/slides/_rels/slide15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155.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195.emf"/></Relationships>
</file>

<file path=ppt/slides/_rels/slide156.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 Id="rId4" Type="http://schemas.openxmlformats.org/officeDocument/2006/relationships/image" Target="../media/image200.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3.emf"/></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image" Target="../media/image44.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7.xml"/><Relationship Id="rId6" Type="http://schemas.openxmlformats.org/officeDocument/2006/relationships/image" Target="../media/image62.gif"/><Relationship Id="rId5" Type="http://schemas.openxmlformats.org/officeDocument/2006/relationships/image" Target="../media/image61.gif"/><Relationship Id="rId4" Type="http://schemas.openxmlformats.org/officeDocument/2006/relationships/image" Target="../media/image60.jpeg"/></Relationships>
</file>

<file path=ppt/slides/_rels/slide66.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63.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1.gif"/><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78.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8" Type="http://schemas.openxmlformats.org/officeDocument/2006/relationships/image" Target="../media/image88.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87.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emf"/><Relationship Id="rId9" Type="http://schemas.openxmlformats.org/officeDocument/2006/relationships/image" Target="../media/image89.tiff"/></Relationships>
</file>

<file path=ppt/slides/_rels/slide8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8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png"/><Relationship Id="rId7" Type="http://schemas.openxmlformats.org/officeDocument/2006/relationships/image" Target="../media/image9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5" Type="http://schemas.openxmlformats.org/officeDocument/2006/relationships/image" Target="../media/image96.png"/><Relationship Id="rId4" Type="http://schemas.openxmlformats.org/officeDocument/2006/relationships/image" Target="../media/image9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04.gif"/><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9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97.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id="{2130AF74-0337-408A-8E19-9808E8534A4F}"/>
              </a:ext>
            </a:extLst>
          </p:cNvPr>
          <p:cNvSpPr txBox="1"/>
          <p:nvPr/>
        </p:nvSpPr>
        <p:spPr>
          <a:xfrm>
            <a:off x="0" y="7703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spTree>
    <p:extLst>
      <p:ext uri="{BB962C8B-B14F-4D97-AF65-F5344CB8AC3E}">
        <p14:creationId xmlns:p14="http://schemas.microsoft.com/office/powerpoint/2010/main" val="3841275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Tree>
    <p:extLst>
      <p:ext uri="{BB962C8B-B14F-4D97-AF65-F5344CB8AC3E}">
        <p14:creationId xmlns:p14="http://schemas.microsoft.com/office/powerpoint/2010/main" val="24213062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10120"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a16="http://schemas.microsoft.com/office/drawing/2014/main" val="20000"/>
                    </a:ext>
                  </a:extLst>
                </a:gridCol>
                <a:gridCol w="3328080">
                  <a:extLst>
                    <a:ext uri="{9D8B030D-6E8A-4147-A177-3AD203B41FA5}">
                      <a16:colId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a16="http://schemas.microsoft.com/office/drawing/2014/main"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a16="http://schemas.microsoft.com/office/drawing/2014/main"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a16="http://schemas.microsoft.com/office/drawing/2014/main"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a16="http://schemas.microsoft.com/office/drawing/2014/main"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application logic (interaction)</a:t>
            </a:r>
            <a:endParaRPr kumimoji="1" lang="ja-JP" altLang="en-US"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4851920" y="4355976"/>
            <a:ext cx="4828757" cy="2585323"/>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40945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9510296"/>
          </a:xfrm>
          <a:prstGeom prst="rect">
            <a:avLst/>
          </a:prstGeom>
          <a:noFill/>
        </p:spPr>
        <p:txBody>
          <a:bodyPr wrap="square" rtlCol="0">
            <a:spAutoFit/>
          </a:bodyPr>
          <a:lstStyle/>
          <a:p>
            <a:r>
              <a:rPr kumimoji="1" lang="en-US" altLang="ja-JP" b="1" dirty="0">
                <a:solidFill>
                  <a:srgbClr val="FF0000"/>
                </a:solidFill>
              </a:rPr>
              <a:t>HTML5 basics</a:t>
            </a:r>
            <a:r>
              <a:rPr kumimoji="1" lang="en-US" altLang="ja-JP" dirty="0"/>
              <a:t>:</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endParaRPr kumimoji="1" lang="en-US" altLang="ja-JP" dirty="0"/>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b="1" dirty="0"/>
              <a:t>Web Worker</a:t>
            </a:r>
            <a:r>
              <a:rPr kumimoji="1" lang="en-US" altLang="ja-JP" dirty="0"/>
              <a:t>: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DOM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b="1" dirty="0" err="1"/>
              <a:t>WebSocket</a:t>
            </a:r>
            <a:r>
              <a:rPr lang="en-US" altLang="ja-JP" dirty="0"/>
              <a:t> API: a bi-directional communication channel; efficient, uses less CPU power</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dirty="0"/>
              <a:t>Web Storage (</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p:txBody>
      </p:sp>
      <p:pic>
        <p:nvPicPr>
          <p:cNvPr id="3" name="Picture 8">
            <a:extLst>
              <a:ext uri="{FF2B5EF4-FFF2-40B4-BE49-F238E27FC236}">
                <a16:creationId xmlns:a16="http://schemas.microsoft.com/office/drawing/2014/main" id="{458B1DB7-1AF5-4B59-A1FC-52FB71D292A8}"/>
              </a:ext>
            </a:extLst>
          </p:cNvPr>
          <p:cNvPicPr>
            <a:picLocks noChangeAspect="1"/>
          </p:cNvPicPr>
          <p:nvPr/>
        </p:nvPicPr>
        <p:blipFill>
          <a:blip r:embed="rId2"/>
          <a:stretch>
            <a:fillRect/>
          </a:stretch>
        </p:blipFill>
        <p:spPr>
          <a:xfrm>
            <a:off x="6858000" y="0"/>
            <a:ext cx="3209925" cy="6343650"/>
          </a:xfrm>
          <a:prstGeom prst="rect">
            <a:avLst/>
          </a:prstGeom>
        </p:spPr>
      </p:pic>
    </p:spTree>
    <p:extLst>
      <p:ext uri="{BB962C8B-B14F-4D97-AF65-F5344CB8AC3E}">
        <p14:creationId xmlns:p14="http://schemas.microsoft.com/office/powerpoint/2010/main" val="212621829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a:t>DNS queries</a:t>
            </a:r>
            <a:endParaRPr kumimoji="1" lang="ja-JP" altLang="en-US" dirty="0"/>
          </a:p>
        </p:txBody>
      </p:sp>
      <p:sp>
        <p:nvSpPr>
          <p:cNvPr id="17" name="テキスト ボックス 16"/>
          <p:cNvSpPr txBox="1"/>
          <p:nvPr/>
        </p:nvSpPr>
        <p:spPr>
          <a:xfrm>
            <a:off x="65" y="5508104"/>
            <a:ext cx="6857936" cy="5355312"/>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说话，问</a:t>
            </a:r>
            <a:r>
              <a:rPr kumimoji="1" lang="en-US" altLang="zh-CN" dirty="0"/>
              <a:t>.com</a:t>
            </a:r>
            <a:r>
              <a:rPr kumimoji="1" lang="zh-CN" altLang="en-US" dirty="0"/>
              <a:t>的</a:t>
            </a:r>
            <a:r>
              <a:rPr kumimoji="1" lang="en-US" altLang="zh-CN"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a:t>DNS</a:t>
            </a:r>
            <a:endParaRPr lang="en-US" altLang="zh-CN" dirty="0"/>
          </a:p>
        </p:txBody>
      </p:sp>
      <p:sp>
        <p:nvSpPr>
          <p:cNvPr id="8" name="Rectangle 7">
            <a:extLst>
              <a:ext uri="{FF2B5EF4-FFF2-40B4-BE49-F238E27FC236}">
                <a16:creationId xmlns:a16="http://schemas.microsoft.com/office/drawing/2014/main" id="{4FF89301-BF17-44DB-8707-87A49E643C7E}"/>
              </a:ext>
            </a:extLst>
          </p:cNvPr>
          <p:cNvSpPr/>
          <p:nvPr/>
        </p:nvSpPr>
        <p:spPr>
          <a:xfrm>
            <a:off x="-155682" y="-3832304"/>
            <a:ext cx="8337143" cy="1754326"/>
          </a:xfrm>
          <a:prstGeom prst="rect">
            <a:avLst/>
          </a:prstGeom>
        </p:spPr>
        <p:txBody>
          <a:bodyPr wrap="square">
            <a:spAutoFit/>
          </a:bodyPr>
          <a:lstStyle/>
          <a:p>
            <a:r>
              <a:rPr lang="zh-CN" altLang="en-US" dirty="0"/>
              <a:t>以下是</a:t>
            </a:r>
            <a:r>
              <a:rPr lang="en-US" altLang="zh-CN" dirty="0"/>
              <a:t>MDNS</a:t>
            </a:r>
            <a:r>
              <a:rPr lang="zh-CN" altLang="en-US" dirty="0"/>
              <a:t>的说明，和普通的</a:t>
            </a:r>
            <a:r>
              <a:rPr lang="en-US" altLang="zh-CN" dirty="0"/>
              <a:t>DNS</a:t>
            </a:r>
            <a:r>
              <a:rPr lang="zh-CN" altLang="en-US" dirty="0"/>
              <a:t>有些不一样</a:t>
            </a:r>
            <a:endParaRPr lang="en-US" dirty="0"/>
          </a:p>
          <a:p>
            <a:r>
              <a:rPr lang="en-US" dirty="0"/>
              <a:t>In computer networking, the multicast DNS (</a:t>
            </a:r>
            <a:r>
              <a:rPr lang="en-US" b="1" dirty="0" err="1">
                <a:solidFill>
                  <a:srgbClr val="FF0000"/>
                </a:solidFill>
              </a:rPr>
              <a:t>mDNS</a:t>
            </a:r>
            <a:r>
              <a:rPr lang="en-US" dirty="0"/>
              <a:t>) protocol resolves host names to IP addresses within small networks that do not include a local name server. </a:t>
            </a:r>
            <a:r>
              <a:rPr lang="en-US" altLang="zh-CN" dirty="0"/>
              <a:t>Use UDP. Apple Bonjour</a:t>
            </a:r>
            <a:r>
              <a:rPr lang="zh-CN" altLang="en-US" dirty="0"/>
              <a:t>用</a:t>
            </a:r>
            <a:r>
              <a:rPr lang="en-US" altLang="zh-CN" dirty="0" err="1"/>
              <a:t>mDNS</a:t>
            </a:r>
            <a:r>
              <a:rPr lang="en-US" altLang="zh-CN" dirty="0"/>
              <a:t>.</a:t>
            </a:r>
            <a:endParaRPr lang="en-US" dirty="0"/>
          </a:p>
          <a:p>
            <a:pPr marL="285750" indent="-285750">
              <a:buFont typeface="Arial" panose="020B0604020202020204" pitchFamily="34" charset="0"/>
              <a:buChar char="•"/>
            </a:pPr>
            <a:r>
              <a:rPr lang="en-US" dirty="0"/>
              <a:t>IPv4 address 224.0.0.251</a:t>
            </a:r>
          </a:p>
          <a:p>
            <a:pPr marL="285750" indent="-285750">
              <a:buFont typeface="Arial" panose="020B0604020202020204" pitchFamily="34" charset="0"/>
              <a:buChar char="•"/>
            </a:pPr>
            <a:r>
              <a:rPr lang="en-US" dirty="0"/>
              <a:t>UDP port 5353.</a:t>
            </a:r>
          </a:p>
        </p:txBody>
      </p:sp>
    </p:spTree>
    <p:extLst>
      <p:ext uri="{BB962C8B-B14F-4D97-AF65-F5344CB8AC3E}">
        <p14:creationId xmlns:p14="http://schemas.microsoft.com/office/powerpoint/2010/main" val="12946752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2513A3-01E1-476E-A2BB-29281E039131}"/>
              </a:ext>
            </a:extLst>
          </p:cNvPr>
          <p:cNvSpPr txBox="1"/>
          <p:nvPr/>
        </p:nvSpPr>
        <p:spPr>
          <a:xfrm>
            <a:off x="-5927" y="0"/>
            <a:ext cx="6863928" cy="7017306"/>
          </a:xfrm>
          <a:prstGeom prst="rect">
            <a:avLst/>
          </a:prstGeom>
          <a:noFill/>
        </p:spPr>
        <p:txBody>
          <a:bodyPr wrap="square" rtlCol="0">
            <a:spAutoFit/>
          </a:bodyPr>
          <a:lstStyle/>
          <a:p>
            <a:r>
              <a:rPr lang="en-US" b="1" dirty="0">
                <a:solidFill>
                  <a:srgbClr val="FF0000"/>
                </a:solidFill>
              </a:rPr>
              <a:t>CDN</a:t>
            </a:r>
            <a:r>
              <a:rPr lang="en-US" dirty="0"/>
              <a:t> (content delivery network):</a:t>
            </a:r>
          </a:p>
          <a:p>
            <a:pPr marL="285750" indent="-285750">
              <a:buFont typeface="Arial" panose="020B0604020202020204" pitchFamily="34" charset="0"/>
              <a:buChar char="•"/>
            </a:pPr>
            <a:r>
              <a:rPr lang="zh-CN" altLang="en-US" dirty="0"/>
              <a:t>解释一下就是，提供</a:t>
            </a:r>
            <a:r>
              <a:rPr lang="en-US" altLang="zh-CN" dirty="0"/>
              <a:t>content</a:t>
            </a:r>
            <a:r>
              <a:rPr lang="zh-CN" altLang="en-US" dirty="0"/>
              <a:t>的</a:t>
            </a:r>
            <a:r>
              <a:rPr lang="en-US" altLang="zh-CN" dirty="0"/>
              <a:t>link</a:t>
            </a:r>
            <a:r>
              <a:rPr lang="zh-CN" altLang="en-US" dirty="0"/>
              <a:t>的网站和放</a:t>
            </a:r>
            <a:r>
              <a:rPr lang="en-US" altLang="zh-CN" dirty="0"/>
              <a:t>content</a:t>
            </a:r>
            <a:r>
              <a:rPr lang="zh-CN" altLang="en-US" dirty="0"/>
              <a:t>的网站不是同一个</a:t>
            </a:r>
            <a:endParaRPr lang="en-US" altLang="zh-CN" dirty="0"/>
          </a:p>
          <a:p>
            <a:pPr marL="285750" indent="-285750">
              <a:buFont typeface="Arial" panose="020B0604020202020204" pitchFamily="34" charset="0"/>
              <a:buChar char="•"/>
            </a:pPr>
            <a:r>
              <a:rPr lang="en-US" altLang="zh-CN" dirty="0"/>
              <a:t>CDN</a:t>
            </a:r>
            <a:r>
              <a:rPr lang="zh-CN" altLang="en-US" dirty="0"/>
              <a:t>经常利用</a:t>
            </a:r>
            <a:r>
              <a:rPr lang="en-US" altLang="zh-CN" dirty="0"/>
              <a:t>DNS</a:t>
            </a:r>
            <a:r>
              <a:rPr lang="zh-CN" altLang="en-US" dirty="0"/>
              <a:t>来</a:t>
            </a:r>
            <a:r>
              <a:rPr lang="en-US" altLang="zh-CN" dirty="0"/>
              <a:t>redirect</a:t>
            </a:r>
            <a:r>
              <a:rPr lang="zh-CN" altLang="en-US" dirty="0"/>
              <a:t>一个</a:t>
            </a:r>
            <a:r>
              <a:rPr lang="en-US" altLang="zh-CN" dirty="0"/>
              <a:t>user</a:t>
            </a:r>
            <a:r>
              <a:rPr lang="zh-CN" altLang="en-US" dirty="0"/>
              <a:t>去放有</a:t>
            </a:r>
            <a:r>
              <a:rPr lang="en-US" altLang="zh-CN" dirty="0"/>
              <a:t>content</a:t>
            </a:r>
            <a:r>
              <a:rPr lang="zh-CN" altLang="en-US" dirty="0"/>
              <a:t>的网站</a:t>
            </a:r>
            <a:endParaRPr lang="en-US" altLang="zh-CN" dirty="0"/>
          </a:p>
          <a:p>
            <a:pPr marL="285750" indent="-285750">
              <a:buFont typeface="Arial" panose="020B0604020202020204" pitchFamily="34" charset="0"/>
              <a:buChar char="•"/>
            </a:pPr>
            <a:r>
              <a:rPr lang="zh-CN" altLang="en-US" dirty="0"/>
              <a:t>右图的例子中，一个</a:t>
            </a:r>
            <a:r>
              <a:rPr lang="en-US" altLang="zh-CN" dirty="0"/>
              <a:t>content provider (</a:t>
            </a:r>
            <a:r>
              <a:rPr lang="en-US" altLang="zh-CN" dirty="0" err="1"/>
              <a:t>NetCinema</a:t>
            </a:r>
            <a:r>
              <a:rPr lang="en-US" altLang="zh-CN" dirty="0"/>
              <a:t>), </a:t>
            </a:r>
            <a:r>
              <a:rPr lang="zh-CN" altLang="en-US" dirty="0"/>
              <a:t>用一个第三方的</a:t>
            </a:r>
            <a:r>
              <a:rPr lang="en-US" altLang="zh-CN" dirty="0"/>
              <a:t>CDN company (</a:t>
            </a:r>
            <a:r>
              <a:rPr lang="en-US" altLang="zh-CN" dirty="0" err="1"/>
              <a:t>KingCDN</a:t>
            </a:r>
            <a:r>
              <a:rPr lang="en-US" altLang="zh-CN" dirty="0"/>
              <a:t>)</a:t>
            </a:r>
            <a:r>
              <a:rPr lang="zh-CN" altLang="en-US" dirty="0"/>
              <a:t>来</a:t>
            </a:r>
            <a:r>
              <a:rPr lang="en-US" altLang="zh-CN" dirty="0"/>
              <a:t>distribute video to customers</a:t>
            </a:r>
          </a:p>
          <a:p>
            <a:pPr marL="742950" lvl="1" indent="-285750">
              <a:buFont typeface="Arial" panose="020B0604020202020204" pitchFamily="34" charset="0"/>
              <a:buChar char="•"/>
            </a:pPr>
            <a:r>
              <a:rPr lang="zh-CN" altLang="en-US" dirty="0"/>
              <a:t>背景：在</a:t>
            </a:r>
            <a:r>
              <a:rPr lang="en-US" altLang="zh-CN" dirty="0" err="1"/>
              <a:t>NetCinema</a:t>
            </a:r>
            <a:r>
              <a:rPr lang="zh-CN" altLang="en-US" dirty="0"/>
              <a:t>的网页上，每个</a:t>
            </a:r>
            <a:r>
              <a:rPr lang="en-US" altLang="zh-CN" dirty="0"/>
              <a:t>video</a:t>
            </a:r>
            <a:r>
              <a:rPr lang="zh-CN" altLang="en-US" dirty="0"/>
              <a:t>都有一个</a:t>
            </a:r>
            <a:r>
              <a:rPr lang="en-US" altLang="zh-CN" dirty="0"/>
              <a:t>URL (</a:t>
            </a:r>
            <a:r>
              <a:rPr lang="zh-CN" altLang="en-US" dirty="0"/>
              <a:t>有</a:t>
            </a:r>
            <a:r>
              <a:rPr lang="en-US" altLang="zh-CN" dirty="0"/>
              <a:t>video string</a:t>
            </a:r>
            <a:r>
              <a:rPr lang="zh-CN" altLang="en-US" dirty="0"/>
              <a:t>以及一个</a:t>
            </a:r>
            <a:r>
              <a:rPr lang="en-US" altLang="zh-CN" dirty="0"/>
              <a:t>unique ID)</a:t>
            </a:r>
            <a:r>
              <a:rPr lang="zh-CN" altLang="en-US" dirty="0"/>
              <a:t>形式如下 </a:t>
            </a:r>
            <a:r>
              <a:rPr lang="en-US" altLang="zh-CN" dirty="0"/>
              <a:t>(</a:t>
            </a:r>
            <a:r>
              <a:rPr lang="en-US" dirty="0"/>
              <a:t>http://video.netcinema.com/6Y7B23V</a:t>
            </a:r>
            <a:r>
              <a:rPr lang="en-US" altLang="zh-CN" dirty="0"/>
              <a:t>),</a:t>
            </a:r>
            <a:r>
              <a:rPr lang="zh-CN" altLang="en-US" dirty="0"/>
              <a:t> 则在一个</a:t>
            </a:r>
            <a:r>
              <a:rPr lang="en-US" altLang="zh-CN" dirty="0"/>
              <a:t>user</a:t>
            </a:r>
            <a:r>
              <a:rPr lang="zh-CN" altLang="en-US" dirty="0"/>
              <a:t>点击了此</a:t>
            </a:r>
            <a:r>
              <a:rPr lang="en-US" altLang="zh-CN" dirty="0"/>
              <a:t>URL</a:t>
            </a:r>
            <a:r>
              <a:rPr lang="zh-CN" altLang="en-US" dirty="0"/>
              <a:t>时，会发生一下情况</a:t>
            </a:r>
            <a:endParaRPr lang="en-US" altLang="zh-CN" dirty="0"/>
          </a:p>
          <a:p>
            <a:pPr marL="800100" lvl="1" indent="-342900">
              <a:buFont typeface="+mj-lt"/>
              <a:buAutoNum type="arabicPeriod"/>
            </a:pPr>
            <a:r>
              <a:rPr lang="en-US" dirty="0"/>
              <a:t>User visits Web page of </a:t>
            </a:r>
            <a:r>
              <a:rPr lang="en-US" dirty="0" err="1"/>
              <a:t>NetCinema</a:t>
            </a:r>
            <a:r>
              <a:rPr lang="en-US" dirty="0"/>
              <a:t>;</a:t>
            </a:r>
          </a:p>
          <a:p>
            <a:pPr marL="800100" lvl="1" indent="-342900">
              <a:buFont typeface="+mj-lt"/>
              <a:buAutoNum type="arabicPeriod"/>
            </a:pPr>
            <a:r>
              <a:rPr lang="en-US" dirty="0"/>
              <a:t>User</a:t>
            </a:r>
            <a:r>
              <a:rPr lang="zh-CN" altLang="en-US" dirty="0"/>
              <a:t>点击</a:t>
            </a:r>
            <a:r>
              <a:rPr lang="en-US" altLang="zh-CN" dirty="0"/>
              <a:t>URL</a:t>
            </a:r>
            <a:r>
              <a:rPr lang="zh-CN" altLang="en-US" dirty="0"/>
              <a:t>，</a:t>
            </a:r>
            <a:r>
              <a:rPr lang="en-US" altLang="zh-CN" dirty="0"/>
              <a:t>user</a:t>
            </a:r>
            <a:r>
              <a:rPr lang="zh-CN" altLang="en-US" dirty="0"/>
              <a:t>的</a:t>
            </a:r>
            <a:r>
              <a:rPr lang="en-US" altLang="zh-CN" dirty="0"/>
              <a:t>host(e.g., browser)</a:t>
            </a:r>
            <a:r>
              <a:rPr lang="zh-CN" altLang="en-US" dirty="0"/>
              <a:t>送</a:t>
            </a:r>
            <a:r>
              <a:rPr lang="en-US" altLang="zh-CN" dirty="0"/>
              <a:t>DNS query</a:t>
            </a:r>
            <a:r>
              <a:rPr lang="zh-CN" altLang="en-US" dirty="0"/>
              <a:t>询问</a:t>
            </a:r>
            <a:r>
              <a:rPr lang="en-US" altLang="zh-CN" dirty="0"/>
              <a:t>video.netcinema.com</a:t>
            </a:r>
            <a:r>
              <a:rPr lang="zh-CN" altLang="en-US" dirty="0"/>
              <a:t>的</a:t>
            </a:r>
            <a:r>
              <a:rPr lang="en-US" altLang="zh-CN" dirty="0"/>
              <a:t>IP</a:t>
            </a:r>
          </a:p>
          <a:p>
            <a:pPr marL="800100" lvl="1" indent="-342900">
              <a:buFont typeface="+mj-lt"/>
              <a:buAutoNum type="arabicPeriod"/>
            </a:pPr>
            <a:r>
              <a:rPr lang="en-US" altLang="zh-CN" dirty="0"/>
              <a:t>User</a:t>
            </a:r>
            <a:r>
              <a:rPr lang="zh-CN" altLang="en-US" dirty="0"/>
              <a:t>的</a:t>
            </a:r>
            <a:r>
              <a:rPr lang="en-US" altLang="zh-CN" dirty="0"/>
              <a:t>local DNS server</a:t>
            </a:r>
            <a:r>
              <a:rPr lang="zh-CN" altLang="en-US" dirty="0"/>
              <a:t>把</a:t>
            </a:r>
            <a:r>
              <a:rPr lang="en-US" altLang="zh-CN" dirty="0"/>
              <a:t>DNS query</a:t>
            </a:r>
            <a:r>
              <a:rPr lang="zh-CN" altLang="en-US" dirty="0"/>
              <a:t>送给</a:t>
            </a:r>
            <a:r>
              <a:rPr lang="en-US" altLang="zh-CN" dirty="0" err="1"/>
              <a:t>NetCinema</a:t>
            </a:r>
            <a:r>
              <a:rPr lang="zh-CN" altLang="en-US" dirty="0"/>
              <a:t>的</a:t>
            </a:r>
            <a:r>
              <a:rPr lang="en-US" altLang="zh-CN" dirty="0"/>
              <a:t>authoritative DNS server;</a:t>
            </a:r>
            <a:r>
              <a:rPr lang="zh-CN" altLang="en-US" dirty="0"/>
              <a:t> 这个</a:t>
            </a:r>
            <a:r>
              <a:rPr lang="en-US" altLang="zh-CN" dirty="0" err="1"/>
              <a:t>NetCinema</a:t>
            </a:r>
            <a:r>
              <a:rPr lang="zh-CN" altLang="en-US" dirty="0"/>
              <a:t>的</a:t>
            </a:r>
            <a:r>
              <a:rPr lang="en-US" altLang="zh-CN" dirty="0"/>
              <a:t>authoritative DNS server</a:t>
            </a:r>
            <a:r>
              <a:rPr lang="zh-CN" altLang="en-US" dirty="0"/>
              <a:t>看到</a:t>
            </a:r>
            <a:r>
              <a:rPr lang="en-US" altLang="zh-CN" dirty="0"/>
              <a:t>URL</a:t>
            </a:r>
            <a:r>
              <a:rPr lang="zh-CN" altLang="en-US" dirty="0"/>
              <a:t>中的</a:t>
            </a:r>
            <a:r>
              <a:rPr lang="en-US" altLang="zh-CN" dirty="0"/>
              <a:t>video string</a:t>
            </a:r>
            <a:r>
              <a:rPr lang="zh-CN" altLang="en-US" dirty="0"/>
              <a:t>后，送</a:t>
            </a:r>
            <a:r>
              <a:rPr lang="en-US" altLang="zh-CN" dirty="0" err="1"/>
              <a:t>KingCND</a:t>
            </a:r>
            <a:r>
              <a:rPr lang="zh-CN" altLang="en-US" dirty="0"/>
              <a:t>的一个</a:t>
            </a:r>
            <a:r>
              <a:rPr lang="en-US" altLang="zh-CN" dirty="0"/>
              <a:t>host name (e.g., a1105.kingcdn.com)</a:t>
            </a:r>
            <a:r>
              <a:rPr lang="zh-CN" altLang="en-US" dirty="0"/>
              <a:t>给</a:t>
            </a:r>
            <a:r>
              <a:rPr lang="en-US" altLang="zh-CN" dirty="0"/>
              <a:t>Local DNS server</a:t>
            </a:r>
          </a:p>
          <a:p>
            <a:pPr marL="800100" lvl="1" indent="-342900">
              <a:buFont typeface="+mj-lt"/>
              <a:buAutoNum type="arabicPeriod"/>
            </a:pPr>
            <a:r>
              <a:rPr lang="zh-CN" altLang="en-US" dirty="0"/>
              <a:t>从现在开始，</a:t>
            </a:r>
            <a:r>
              <a:rPr lang="en-US" altLang="zh-CN" dirty="0"/>
              <a:t>DNS query</a:t>
            </a:r>
            <a:r>
              <a:rPr lang="zh-CN" altLang="en-US" dirty="0"/>
              <a:t>进入</a:t>
            </a:r>
            <a:r>
              <a:rPr lang="en-US" altLang="zh-CN" dirty="0" err="1"/>
              <a:t>KingCDN</a:t>
            </a:r>
            <a:r>
              <a:rPr lang="zh-CN" altLang="en-US" dirty="0"/>
              <a:t>的</a:t>
            </a:r>
            <a:r>
              <a:rPr lang="en-US" altLang="zh-CN" dirty="0"/>
              <a:t>private DNS infrastructure. Local DNS server</a:t>
            </a:r>
            <a:r>
              <a:rPr lang="zh-CN" altLang="en-US" dirty="0"/>
              <a:t>送出</a:t>
            </a:r>
            <a:r>
              <a:rPr lang="en-US" altLang="zh-CN" dirty="0"/>
              <a:t>2nd query</a:t>
            </a:r>
            <a:r>
              <a:rPr lang="zh-CN" altLang="en-US" dirty="0"/>
              <a:t>去</a:t>
            </a:r>
            <a:r>
              <a:rPr lang="en-US" altLang="zh-CN" dirty="0"/>
              <a:t>a1105.kingcdn.com; </a:t>
            </a:r>
            <a:r>
              <a:rPr lang="en-US" altLang="zh-CN" dirty="0" err="1"/>
              <a:t>KingCDN</a:t>
            </a:r>
            <a:r>
              <a:rPr lang="zh-CN" altLang="en-US" dirty="0"/>
              <a:t>的</a:t>
            </a:r>
            <a:r>
              <a:rPr lang="en-US" altLang="zh-CN" dirty="0"/>
              <a:t>DNS system</a:t>
            </a:r>
            <a:r>
              <a:rPr lang="zh-CN" altLang="en-US" dirty="0"/>
              <a:t>最终送回</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给</a:t>
            </a:r>
            <a:r>
              <a:rPr lang="en-US" altLang="zh-CN" dirty="0"/>
              <a:t>local DNS server</a:t>
            </a:r>
          </a:p>
          <a:p>
            <a:pPr marL="800100" lvl="1" indent="-342900">
              <a:buFont typeface="+mj-lt"/>
              <a:buAutoNum type="arabicPeriod"/>
            </a:pPr>
            <a:r>
              <a:rPr lang="en-US" altLang="zh-CN" dirty="0"/>
              <a:t>Local DNS server</a:t>
            </a:r>
            <a:r>
              <a:rPr lang="zh-CN" altLang="en-US" dirty="0"/>
              <a:t>把</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送回给</a:t>
            </a:r>
            <a:r>
              <a:rPr lang="en-US" altLang="zh-CN" dirty="0"/>
              <a:t>user</a:t>
            </a:r>
            <a:r>
              <a:rPr lang="zh-CN" altLang="en-US" dirty="0"/>
              <a:t>的</a:t>
            </a:r>
            <a:r>
              <a:rPr lang="en-US" altLang="zh-CN" dirty="0"/>
              <a:t>host</a:t>
            </a:r>
          </a:p>
          <a:p>
            <a:pPr marL="800100" lvl="1" indent="-342900">
              <a:buFont typeface="+mj-lt"/>
              <a:buAutoNum type="arabicPeriod"/>
            </a:pPr>
            <a:r>
              <a:rPr lang="en-US" altLang="zh-CN" dirty="0"/>
              <a:t>User</a:t>
            </a:r>
            <a:r>
              <a:rPr lang="zh-CN" altLang="en-US" dirty="0"/>
              <a:t>的</a:t>
            </a:r>
            <a:r>
              <a:rPr lang="en-US" altLang="zh-CN" dirty="0"/>
              <a:t>host</a:t>
            </a:r>
            <a:r>
              <a:rPr lang="zh-CN" altLang="en-US" dirty="0"/>
              <a:t>建立和</a:t>
            </a:r>
            <a:r>
              <a:rPr lang="en-US" altLang="zh-CN" dirty="0" err="1"/>
              <a:t>KingCDN</a:t>
            </a:r>
            <a:r>
              <a:rPr lang="en-US" altLang="zh-CN" dirty="0"/>
              <a:t> content server</a:t>
            </a:r>
            <a:r>
              <a:rPr lang="zh-CN" altLang="en-US" dirty="0"/>
              <a:t>的</a:t>
            </a:r>
            <a:r>
              <a:rPr lang="en-US" altLang="zh-CN" dirty="0"/>
              <a:t>direct TCP connection</a:t>
            </a:r>
            <a:r>
              <a:rPr lang="zh-CN" altLang="en-US" dirty="0"/>
              <a:t>，并送信</a:t>
            </a:r>
            <a:r>
              <a:rPr lang="en-US" altLang="zh-CN" dirty="0"/>
              <a:t>http GET for the video</a:t>
            </a:r>
            <a:endParaRPr lang="en-US" dirty="0"/>
          </a:p>
        </p:txBody>
      </p:sp>
      <p:pic>
        <p:nvPicPr>
          <p:cNvPr id="3" name="Picture 2">
            <a:extLst>
              <a:ext uri="{FF2B5EF4-FFF2-40B4-BE49-F238E27FC236}">
                <a16:creationId xmlns:a16="http://schemas.microsoft.com/office/drawing/2014/main" id="{73B09096-CE6B-435D-9AF4-E83D57961CCE}"/>
              </a:ext>
            </a:extLst>
          </p:cNvPr>
          <p:cNvPicPr>
            <a:picLocks noChangeAspect="1"/>
          </p:cNvPicPr>
          <p:nvPr/>
        </p:nvPicPr>
        <p:blipFill>
          <a:blip r:embed="rId2"/>
          <a:stretch>
            <a:fillRect/>
          </a:stretch>
        </p:blipFill>
        <p:spPr>
          <a:xfrm>
            <a:off x="6858000" y="0"/>
            <a:ext cx="4972050" cy="3790950"/>
          </a:xfrm>
          <a:prstGeom prst="rect">
            <a:avLst/>
          </a:prstGeom>
        </p:spPr>
      </p:pic>
    </p:spTree>
    <p:extLst>
      <p:ext uri="{BB962C8B-B14F-4D97-AF65-F5344CB8AC3E}">
        <p14:creationId xmlns:p14="http://schemas.microsoft.com/office/powerpoint/2010/main" val="124737882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Tree>
    <p:extLst>
      <p:ext uri="{BB962C8B-B14F-4D97-AF65-F5344CB8AC3E}">
        <p14:creationId xmlns:p14="http://schemas.microsoft.com/office/powerpoint/2010/main" val="255985888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12267785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data structure 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96889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a16="http://schemas.microsoft.com/office/drawing/2014/main"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a16="http://schemas.microsoft.com/office/drawing/2014/main"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Tree>
    <p:extLst>
      <p:ext uri="{BB962C8B-B14F-4D97-AF65-F5344CB8AC3E}">
        <p14:creationId xmlns:p14="http://schemas.microsoft.com/office/powerpoint/2010/main" val="39816918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a:t>
            </a:r>
            <a:endParaRPr lang="en-US" altLang="ja-JP" dirty="0"/>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a16="http://schemas.microsoft.com/office/drawing/2014/main"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a16="http://schemas.microsoft.com/office/drawing/2014/main" val="20000"/>
                    </a:ext>
                  </a:extLst>
                </a:gridCol>
                <a:gridCol w="2808312">
                  <a:extLst>
                    <a:ext uri="{9D8B030D-6E8A-4147-A177-3AD203B41FA5}">
                      <a16:colId xmlns:a16="http://schemas.microsoft.com/office/drawing/2014/main" val="20001"/>
                    </a:ext>
                  </a:extLst>
                </a:gridCol>
                <a:gridCol w="3024336">
                  <a:extLst>
                    <a:ext uri="{9D8B030D-6E8A-4147-A177-3AD203B41FA5}">
                      <a16:colId xmlns:a16="http://schemas.microsoft.com/office/drawing/2014/main"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a16="http://schemas.microsoft.com/office/drawing/2014/main"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a16="http://schemas.microsoft.com/office/drawing/2014/main"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a16="http://schemas.microsoft.com/office/drawing/2014/main"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a16="http://schemas.microsoft.com/office/drawing/2014/main"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a16="http://schemas.microsoft.com/office/drawing/2014/main"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grpSp>
        <p:nvGrpSpPr>
          <p:cNvPr id="6" name="グループ化 5"/>
          <p:cNvGrpSpPr/>
          <p:nvPr/>
        </p:nvGrpSpPr>
        <p:grpSpPr>
          <a:xfrm>
            <a:off x="4077072" y="-4140968"/>
            <a:ext cx="4467200" cy="4307657"/>
            <a:chOff x="4077072" y="-4140968"/>
            <a:chExt cx="4467200" cy="4307657"/>
          </a:xfrm>
        </p:grpSpPr>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7072" y="-4140968"/>
              <a:ext cx="4467200" cy="4307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grpSp>
      <p:pic>
        <p:nvPicPr>
          <p:cNvPr id="12293" name="Picture 5" descr="Float value stor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spTree>
    <p:extLst>
      <p:ext uri="{BB962C8B-B14F-4D97-AF65-F5344CB8AC3E}">
        <p14:creationId xmlns:p14="http://schemas.microsoft.com/office/powerpoint/2010/main" val="205956211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477328"/>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a:p>
            <a:r>
              <a:rPr lang="zh-CN" altLang="en-US"/>
              <a:t>详细参考右边两个文件</a:t>
            </a:r>
            <a:endParaRPr kumimoji="1" lang="ja-JP" altLang="en-US" dirty="0"/>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3013608578"/>
              </p:ext>
            </p:extLst>
          </p:nvPr>
        </p:nvGraphicFramePr>
        <p:xfrm>
          <a:off x="6957392" y="6156176"/>
          <a:ext cx="3862387" cy="2798762"/>
        </p:xfrm>
        <a:graphic>
          <a:graphicData uri="http://schemas.openxmlformats.org/presentationml/2006/ole">
            <mc:AlternateContent xmlns:mc="http://schemas.openxmlformats.org/markup-compatibility/2006">
              <mc:Choice xmlns:v="urn:schemas-microsoft-com:vml" Requires="v">
                <p:oleObj spid="_x0000_s11709" name="ワークシート" r:id="rId3" imgW="7791626" imgH="5645385" progId="Excel.Sheet.12">
                  <p:embed/>
                </p:oleObj>
              </mc:Choice>
              <mc:Fallback>
                <p:oleObj name="ワークシート" r:id="rId3" imgW="7791626" imgH="5645385" progId="Excel.Sheet.12">
                  <p:embed/>
                  <p:pic>
                    <p:nvPicPr>
                      <p:cNvPr id="0" name=""/>
                      <p:cNvPicPr/>
                      <p:nvPr/>
                    </p:nvPicPr>
                    <p:blipFill>
                      <a:blip r:embed="rId4"/>
                      <a:stretch>
                        <a:fillRect/>
                      </a:stretch>
                    </p:blipFill>
                    <p:spPr>
                      <a:xfrm>
                        <a:off x="6957392" y="6156176"/>
                        <a:ext cx="3862387" cy="2798762"/>
                      </a:xfrm>
                      <a:prstGeom prst="rect">
                        <a:avLst/>
                      </a:prstGeom>
                    </p:spPr>
                  </p:pic>
                </p:oleObj>
              </mc:Fallback>
            </mc:AlternateContent>
          </a:graphicData>
        </a:graphic>
      </p:graphicFrame>
    </p:spTree>
    <p:extLst>
      <p:ext uri="{BB962C8B-B14F-4D97-AF65-F5344CB8AC3E}">
        <p14:creationId xmlns:p14="http://schemas.microsoft.com/office/powerpoint/2010/main" val="265518197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a:t>)</a:t>
            </a:r>
            <a:endParaRPr lang="en-US" altLang="zh-CN" dirty="0"/>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a16="http://schemas.microsoft.com/office/drawing/2014/main"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creationDatae</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spTree>
    <p:extLst>
      <p:ext uri="{BB962C8B-B14F-4D97-AF65-F5344CB8AC3E}">
        <p14:creationId xmlns:p14="http://schemas.microsoft.com/office/powerpoint/2010/main" val="1922112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val="20000"/>
                    </a:ext>
                  </a:extLst>
                </a:gridCol>
                <a:gridCol w="3260360">
                  <a:extLst>
                    <a:ext uri="{9D8B030D-6E8A-4147-A177-3AD203B41FA5}">
                      <a16:colId xmlns:a16="http://schemas.microsoft.com/office/drawing/2014/main" val="20001"/>
                    </a:ext>
                  </a:extLst>
                </a:gridCol>
                <a:gridCol w="1363169">
                  <a:extLst>
                    <a:ext uri="{9D8B030D-6E8A-4147-A177-3AD203B41FA5}">
                      <a16:colId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panose="02040503050406030204" pitchFamily="18" charset="0"/>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a16="http://schemas.microsoft.com/office/drawing/2014/main" id="{6098979D-2214-48CE-93CB-ECAF922EEC59}"/>
              </a:ext>
            </a:extLst>
          </p:cNvPr>
          <p:cNvSpPr txBox="1"/>
          <p:nvPr/>
        </p:nvSpPr>
        <p:spPr>
          <a:xfrm>
            <a:off x="-99392" y="10700231"/>
            <a:ext cx="9144000" cy="3970318"/>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endParaRPr lang="en-US" dirty="0"/>
          </a:p>
        </p:txBody>
      </p:sp>
      <p:pic>
        <p:nvPicPr>
          <p:cNvPr id="11" name="Picture 10">
            <a:extLst>
              <a:ext uri="{FF2B5EF4-FFF2-40B4-BE49-F238E27FC236}">
                <a16:creationId xmlns:a16="http://schemas.microsoft.com/office/drawing/2014/main"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0956"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a16="http://schemas.microsoft.com/office/drawing/2014/main"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和在</a:t>
            </a:r>
            <a:r>
              <a:rPr lang="en-US" altLang="zh-CN" dirty="0"/>
              <a:t>user space</a:t>
            </a:r>
            <a:r>
              <a:rPr lang="zh-CN" altLang="en-US" dirty="0"/>
              <a:t>中的</a:t>
            </a:r>
            <a:r>
              <a:rPr lang="en-US" altLang="zh-CN" dirty="0"/>
              <a:t>stack frame</a:t>
            </a:r>
            <a:r>
              <a:rPr lang="zh-CN" altLang="en-US" dirty="0"/>
              <a:t>是一个意思</a:t>
            </a:r>
            <a:r>
              <a:rPr lang="en-US" altLang="zh-CN" dirty="0"/>
              <a:t>)</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a16="http://schemas.microsoft.com/office/drawing/2014/main"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val="20000"/>
                    </a:ext>
                  </a:extLst>
                </a:gridCol>
                <a:gridCol w="7854005">
                  <a:extLst>
                    <a:ext uri="{9D8B030D-6E8A-4147-A177-3AD203B41FA5}">
                      <a16:colId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a16="http://schemas.microsoft.com/office/drawing/2014/main" val="20000"/>
                    </a:ext>
                  </a:extLst>
                </a:gridCol>
                <a:gridCol w="3963574">
                  <a:extLst>
                    <a:ext uri="{9D8B030D-6E8A-4147-A177-3AD203B41FA5}">
                      <a16:colId xmlns:a16="http://schemas.microsoft.com/office/drawing/2014/main" val="20001"/>
                    </a:ext>
                  </a:extLst>
                </a:gridCol>
                <a:gridCol w="4459021">
                  <a:extLst>
                    <a:ext uri="{9D8B030D-6E8A-4147-A177-3AD203B41FA5}">
                      <a16:colId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571303"/>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L/A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endParaRPr lang="en-US" altLang="zh-CN" dirty="0"/>
          </a:p>
        </p:txBody>
      </p:sp>
      <p:pic>
        <p:nvPicPr>
          <p:cNvPr id="2" name="Picture 1">
            <a:extLst>
              <a:ext uri="{FF2B5EF4-FFF2-40B4-BE49-F238E27FC236}">
                <a16:creationId xmlns:a16="http://schemas.microsoft.com/office/drawing/2014/main"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a16="http://schemas.microsoft.com/office/drawing/2014/main"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val="20000"/>
                    </a:ext>
                  </a:extLst>
                </a:gridCol>
                <a:gridCol w="6108960">
                  <a:extLst>
                    <a:ext uri="{9D8B030D-6E8A-4147-A177-3AD203B41FA5}">
                      <a16:colId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3295650">
                  <a:extLst>
                    <a:ext uri="{9D8B030D-6E8A-4147-A177-3AD203B41FA5}">
                      <a16:colId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val="20000"/>
                    </a:ext>
                  </a:extLst>
                </a:gridCol>
                <a:gridCol w="865002">
                  <a:extLst>
                    <a:ext uri="{9D8B030D-6E8A-4147-A177-3AD203B41FA5}">
                      <a16:colId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a16="http://schemas.microsoft.com/office/drawing/2014/main"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a16="http://schemas.microsoft.com/office/drawing/2014/main"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a16="http://schemas.microsoft.com/office/drawing/2014/main"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val="20000"/>
                    </a:ext>
                  </a:extLst>
                </a:gridCol>
                <a:gridCol w="1817902">
                  <a:extLst>
                    <a:ext uri="{9D8B030D-6E8A-4147-A177-3AD203B41FA5}">
                      <a16:colId xmlns:a16="http://schemas.microsoft.com/office/drawing/2014/main" val="20001"/>
                    </a:ext>
                  </a:extLst>
                </a:gridCol>
                <a:gridCol w="3884813">
                  <a:extLst>
                    <a:ext uri="{9D8B030D-6E8A-4147-A177-3AD203B41FA5}">
                      <a16:colId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br>
              <a:rPr lang="ja-JP" altLang="en-US" dirty="0"/>
            </a:br>
            <a:r>
              <a:rPr lang="ja-JP" altLang="en-US" dirty="0"/>
              <a:t>｜｜⑥結合テスト</a:t>
            </a:r>
            <a:r>
              <a:rPr lang="en-US" altLang="ja-JP" dirty="0"/>
              <a:t>(IT)</a:t>
            </a:r>
            <a:br>
              <a:rPr lang="ja-JP" altLang="en-US" dirty="0"/>
            </a:br>
            <a:r>
              <a:rPr lang="ja-JP" altLang="en-US" dirty="0"/>
              <a:t>｜⑦システムテスト</a:t>
            </a:r>
            <a:r>
              <a:rPr lang="en-US" altLang="ja-JP" dirty="0"/>
              <a:t>(ST)</a:t>
            </a:r>
            <a:br>
              <a:rPr lang="ja-JP" altLang="en-US" dirty="0"/>
            </a:br>
            <a:r>
              <a:rPr lang="ja-JP" altLang="en-US" dirty="0"/>
              <a:t>⑧運用テスト</a:t>
            </a:r>
            <a:r>
              <a:rPr lang="en-US" altLang="ja-JP" dirty="0"/>
              <a:t>(OT)</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3413"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a16="http://schemas.microsoft.com/office/drawing/2014/main"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pic>
        <p:nvPicPr>
          <p:cNvPr id="14338" name="Picture 2" descr="https://upload.wikimedia.org/wikipedia/commons/thumb/3/33/ARP_Spoofing.svg/466px-ARP_Spoofing.svg.png">
            <a:extLst>
              <a:ext uri="{FF2B5EF4-FFF2-40B4-BE49-F238E27FC236}">
                <a16:creationId xmlns:a16="http://schemas.microsoft.com/office/drawing/2014/main" id="{F3D8795C-DB87-4656-88C6-C29B53DBE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456" y="10020443"/>
            <a:ext cx="4438650" cy="3390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B793437-EE73-4465-AD19-C26490CD3A06}"/>
              </a:ext>
            </a:extLst>
          </p:cNvPr>
          <p:cNvSpPr txBox="1"/>
          <p:nvPr/>
        </p:nvSpPr>
        <p:spPr>
          <a:xfrm>
            <a:off x="692696" y="10272788"/>
            <a:ext cx="6840760" cy="2677656"/>
          </a:xfrm>
          <a:prstGeom prst="rect">
            <a:avLst/>
          </a:prstGeom>
          <a:noFill/>
        </p:spPr>
        <p:txBody>
          <a:bodyPr wrap="square" rtlCol="0">
            <a:spAutoFit/>
          </a:bodyPr>
          <a:lstStyle/>
          <a:p>
            <a:r>
              <a:rPr lang="en-US" sz="1400" b="1" dirty="0">
                <a:solidFill>
                  <a:srgbClr val="FF0000"/>
                </a:solidFill>
              </a:rPr>
              <a:t>ARP</a:t>
            </a:r>
            <a:r>
              <a:rPr lang="en-US" sz="1400" dirty="0"/>
              <a:t> poisoning concept (use Linux to attack):</a:t>
            </a:r>
          </a:p>
          <a:p>
            <a:pPr marL="285750" indent="-285750">
              <a:buFont typeface="Arial" panose="020B0604020202020204" pitchFamily="34" charset="0"/>
              <a:buChar char="•"/>
            </a:pPr>
            <a:r>
              <a:rPr lang="zh-CN" altLang="en-US" sz="1400" dirty="0"/>
              <a:t>攻击概略图见右</a:t>
            </a:r>
            <a:endParaRPr lang="en-US" sz="1400" dirty="0"/>
          </a:p>
          <a:p>
            <a:endParaRPr lang="en-US" altLang="zh-CN" sz="1400" dirty="0"/>
          </a:p>
          <a:p>
            <a:pPr marL="342900" indent="-342900">
              <a:buAutoNum type="arabicPeriod"/>
            </a:pPr>
            <a:r>
              <a:rPr lang="zh-CN" altLang="en-US" sz="1400" dirty="0"/>
              <a:t>攻击者用以下命令，</a:t>
            </a:r>
            <a:r>
              <a:rPr lang="en-US" altLang="zh-CN" sz="1400" dirty="0"/>
              <a:t>”</a:t>
            </a:r>
            <a:r>
              <a:rPr lang="en-US" altLang="zh-CN" sz="1400" dirty="0" err="1"/>
              <a:t>arpspoof</a:t>
            </a:r>
            <a:r>
              <a:rPr lang="en-US" altLang="zh-CN" sz="1400" dirty="0"/>
              <a:t> –</a:t>
            </a:r>
            <a:r>
              <a:rPr lang="en-US" altLang="zh-CN" sz="1400" dirty="0" err="1"/>
              <a:t>i</a:t>
            </a:r>
            <a:r>
              <a:rPr lang="en-US" altLang="zh-CN" sz="1400" dirty="0"/>
              <a:t> wlp3s0 –t [LAN user’s IP] –r [LAN Gateway’s IP]”</a:t>
            </a:r>
          </a:p>
          <a:p>
            <a:pPr marL="800100" lvl="1" indent="-342900">
              <a:buFont typeface="Arial" panose="020B0604020202020204" pitchFamily="34" charset="0"/>
              <a:buChar char="•"/>
            </a:pPr>
            <a:r>
              <a:rPr lang="zh-CN" altLang="en-US" sz="1400" dirty="0"/>
              <a:t>攻击者骗</a:t>
            </a:r>
            <a:r>
              <a:rPr lang="en-US" altLang="zh-CN" sz="1400" dirty="0"/>
              <a:t>LAN User</a:t>
            </a:r>
            <a:r>
              <a:rPr lang="zh-CN" altLang="en-US" sz="1400" dirty="0"/>
              <a:t>去相信，攻击者的</a:t>
            </a:r>
            <a:r>
              <a:rPr lang="en-US" altLang="zh-CN" sz="1400" dirty="0"/>
              <a:t>MAC</a:t>
            </a:r>
            <a:r>
              <a:rPr lang="zh-CN" altLang="en-US" sz="1400" dirty="0"/>
              <a:t>和</a:t>
            </a:r>
            <a:r>
              <a:rPr lang="en-US" altLang="zh-CN" sz="1400" dirty="0"/>
              <a:t>LAN Gateway</a:t>
            </a:r>
            <a:r>
              <a:rPr lang="zh-CN" altLang="en-US" sz="1400" dirty="0"/>
              <a:t>的</a:t>
            </a:r>
            <a:r>
              <a:rPr lang="en-US" altLang="zh-CN" sz="1400" dirty="0"/>
              <a:t>IP</a:t>
            </a:r>
            <a:r>
              <a:rPr lang="zh-CN" altLang="en-US" sz="1400" dirty="0"/>
              <a:t>是关联的，如果</a:t>
            </a:r>
            <a:r>
              <a:rPr lang="en-US" altLang="zh-CN" sz="1400" dirty="0"/>
              <a:t>LAN User</a:t>
            </a:r>
            <a:r>
              <a:rPr lang="zh-CN" altLang="en-US" sz="1400" dirty="0"/>
              <a:t>相信，则</a:t>
            </a:r>
            <a:r>
              <a:rPr lang="en-US" altLang="zh-CN" sz="1400" dirty="0"/>
              <a:t>LAN User</a:t>
            </a:r>
            <a:r>
              <a:rPr lang="zh-CN" altLang="en-US" sz="1400" dirty="0"/>
              <a:t>所有的</a:t>
            </a:r>
            <a:r>
              <a:rPr lang="en-US" altLang="zh-CN" sz="1400" dirty="0"/>
              <a:t>traffic</a:t>
            </a:r>
            <a:r>
              <a:rPr lang="zh-CN" altLang="en-US" sz="1400" dirty="0"/>
              <a:t>都会先传给攻击者</a:t>
            </a:r>
            <a:endParaRPr lang="en-US" altLang="zh-CN" sz="1400" dirty="0"/>
          </a:p>
          <a:p>
            <a:pPr marL="800100" lvl="1" indent="-342900">
              <a:buFont typeface="Arial" panose="020B0604020202020204" pitchFamily="34" charset="0"/>
              <a:buChar char="•"/>
            </a:pPr>
            <a:r>
              <a:rPr lang="en-US" altLang="zh-CN" sz="1400" dirty="0"/>
              <a:t>Tips: </a:t>
            </a:r>
            <a:r>
              <a:rPr lang="zh-CN" altLang="en-US" sz="1400" dirty="0"/>
              <a:t>攻击者必须设置自己的</a:t>
            </a:r>
            <a:r>
              <a:rPr lang="en-US" altLang="zh-CN" sz="1400" dirty="0"/>
              <a:t>PC</a:t>
            </a:r>
            <a:r>
              <a:rPr lang="zh-CN" altLang="en-US" sz="1400" dirty="0"/>
              <a:t>支持</a:t>
            </a:r>
            <a:r>
              <a:rPr lang="en-US" altLang="zh-CN" sz="1400" dirty="0"/>
              <a:t>IP Forwarding</a:t>
            </a:r>
            <a:r>
              <a:rPr lang="zh-CN" altLang="en-US" sz="1400" dirty="0"/>
              <a:t>，否则</a:t>
            </a:r>
            <a:r>
              <a:rPr lang="en-US" altLang="zh-CN" sz="1400" dirty="0"/>
              <a:t>victim</a:t>
            </a:r>
            <a:r>
              <a:rPr lang="zh-CN" altLang="en-US" sz="1400" dirty="0"/>
              <a:t>会没有</a:t>
            </a:r>
            <a:r>
              <a:rPr lang="en-US" altLang="zh-CN" sz="1400" dirty="0"/>
              <a:t>connectivity; </a:t>
            </a:r>
            <a:r>
              <a:rPr lang="en-US" altLang="zh-CN" sz="1400" dirty="0" err="1"/>
              <a:t>victime</a:t>
            </a:r>
            <a:r>
              <a:rPr lang="zh-CN" altLang="en-US" sz="1400" dirty="0"/>
              <a:t>如果想</a:t>
            </a:r>
            <a:r>
              <a:rPr lang="zh-CN" altLang="en-US" sz="1400" b="1" dirty="0"/>
              <a:t>检测攻击</a:t>
            </a:r>
            <a:r>
              <a:rPr lang="zh-CN" altLang="en-US" sz="1400" dirty="0"/>
              <a:t>，只需要用</a:t>
            </a:r>
            <a:r>
              <a:rPr lang="en-US" altLang="zh-CN" sz="1400" dirty="0"/>
              <a:t>traceroute</a:t>
            </a:r>
            <a:r>
              <a:rPr lang="zh-CN" altLang="en-US" sz="1400" dirty="0"/>
              <a:t>然后看的一个</a:t>
            </a:r>
            <a:r>
              <a:rPr lang="en-US" altLang="zh-CN" sz="1400" dirty="0"/>
              <a:t>hop</a:t>
            </a:r>
            <a:r>
              <a:rPr lang="zh-CN" altLang="en-US" sz="1400" dirty="0"/>
              <a:t>是谁</a:t>
            </a:r>
            <a:endParaRPr lang="en-US" altLang="zh-CN" sz="1400" dirty="0"/>
          </a:p>
          <a:p>
            <a:pPr marL="342900" indent="-342900">
              <a:buFont typeface="+mj-lt"/>
              <a:buAutoNum type="arabicPeriod"/>
            </a:pPr>
            <a:r>
              <a:rPr lang="zh-CN" altLang="en-US" sz="1400" dirty="0"/>
              <a:t>之后在攻击者</a:t>
            </a:r>
            <a:r>
              <a:rPr lang="en-US" altLang="zh-CN" sz="1400" dirty="0"/>
              <a:t>PC</a:t>
            </a:r>
            <a:r>
              <a:rPr lang="zh-CN" altLang="en-US" sz="1400" dirty="0"/>
              <a:t>上，攻击者就可以进行</a:t>
            </a:r>
            <a:r>
              <a:rPr lang="en-US" altLang="zh-CN" sz="1400" dirty="0" err="1"/>
              <a:t>SSLStrip</a:t>
            </a:r>
            <a:r>
              <a:rPr lang="zh-CN" altLang="en-US" sz="1400" dirty="0"/>
              <a:t>来破解加密并获取</a:t>
            </a:r>
            <a:r>
              <a:rPr lang="en-US" altLang="zh-CN" sz="1400" dirty="0"/>
              <a:t>victim</a:t>
            </a:r>
            <a:r>
              <a:rPr lang="zh-CN" altLang="en-US" sz="1400" dirty="0"/>
              <a:t>的私人信息了</a:t>
            </a:r>
            <a:r>
              <a:rPr lang="en-US" altLang="zh-CN" sz="1400" dirty="0"/>
              <a:t>(</a:t>
            </a:r>
            <a:r>
              <a:rPr lang="zh-CN" altLang="en-US" sz="1400" dirty="0"/>
              <a:t>这个需要再详细调查一下</a:t>
            </a:r>
            <a:r>
              <a:rPr lang="en-US" altLang="zh-CN" sz="1400" dirty="0"/>
              <a:t>)</a:t>
            </a:r>
          </a:p>
          <a:p>
            <a:r>
              <a:rPr lang="zh-CN" altLang="en-US" sz="1400" dirty="0"/>
              <a:t>详细参考我的</a:t>
            </a:r>
            <a:r>
              <a:rPr lang="en-US" altLang="zh-CN" sz="1400" dirty="0"/>
              <a:t>GitHub/</a:t>
            </a:r>
            <a:r>
              <a:rPr lang="en-US" altLang="zh-CN" sz="1400" dirty="0" err="1"/>
              <a:t>BeAHacker</a:t>
            </a:r>
            <a:r>
              <a:rPr lang="en-US" altLang="zh-CN" sz="1400" dirty="0"/>
              <a:t>/</a:t>
            </a:r>
            <a:r>
              <a:rPr lang="en-US" altLang="zh-CN" sz="1400" dirty="0" err="1"/>
              <a:t>SSLStrip</a:t>
            </a:r>
            <a:endParaRPr lang="en-US" sz="1400" dirty="0"/>
          </a:p>
        </p:txBody>
      </p:sp>
    </p:spTree>
    <p:extLst>
      <p:ext uri="{BB962C8B-B14F-4D97-AF65-F5344CB8AC3E}">
        <p14:creationId xmlns:p14="http://schemas.microsoft.com/office/powerpoint/2010/main" val="22041110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031325"/>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a16="http://schemas.microsoft.com/office/drawing/2014/main"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698850" cy="3416320"/>
          </a:xfrm>
          <a:prstGeom prst="rect">
            <a:avLst/>
          </a:prstGeom>
          <a:noFill/>
        </p:spPr>
        <p:txBody>
          <a:bodyPr wrap="none" rtlCol="0">
            <a:spAutoFit/>
          </a:bodyPr>
          <a:lstStyle/>
          <a:p>
            <a:r>
              <a:rPr kumimoji="1" lang="en-US" altLang="ja-JP" b="1" dirty="0">
                <a:solidFill>
                  <a:srgbClr val="FF0000"/>
                </a:solidFill>
              </a:rPr>
              <a:t>HTTP</a:t>
            </a:r>
            <a:r>
              <a:rPr kumimoji="1" lang="en-US" altLang="ja-JP" dirty="0"/>
              <a:t>:</a:t>
            </a:r>
          </a:p>
          <a:p>
            <a:pPr marL="285750" indent="-285750">
              <a:buFont typeface="Arial" panose="020B0604020202020204" pitchFamily="34" charset="0"/>
              <a:buChar char="•"/>
            </a:pPr>
            <a:r>
              <a:rPr lang="en-US" altLang="ja-JP" dirty="0"/>
              <a:t>Client</a:t>
            </a:r>
            <a:r>
              <a:rPr lang="zh-CN" altLang="en-US" dirty="0"/>
              <a:t>送</a:t>
            </a:r>
            <a:r>
              <a:rPr lang="en-US" altLang="zh-CN" dirty="0"/>
              <a:t>request</a:t>
            </a:r>
            <a:r>
              <a:rPr lang="zh-CN" altLang="en-US" dirty="0"/>
              <a:t>，</a:t>
            </a:r>
            <a:r>
              <a:rPr lang="en-US" altLang="zh-CN" dirty="0"/>
              <a:t>server</a:t>
            </a:r>
            <a:r>
              <a:rPr lang="zh-CN" altLang="en-US" dirty="0"/>
              <a:t>回</a:t>
            </a:r>
            <a:r>
              <a:rPr lang="en-US" altLang="zh-CN" dirty="0"/>
              <a:t>response</a:t>
            </a:r>
            <a:r>
              <a:rPr lang="zh-CN" altLang="en-US" dirty="0"/>
              <a:t>的流程</a:t>
            </a:r>
            <a:endParaRPr lang="en-US" altLang="zh-CN" dirty="0"/>
          </a:p>
          <a:p>
            <a:pPr marL="285750" indent="-285750">
              <a:buFont typeface="Arial" panose="020B0604020202020204" pitchFamily="34" charset="0"/>
              <a:buChar char="•"/>
            </a:pPr>
            <a:r>
              <a:rPr lang="en-US" altLang="zh-CN" dirty="0"/>
              <a:t>Request</a:t>
            </a:r>
            <a:r>
              <a:rPr lang="zh-CN" altLang="en-US" dirty="0"/>
              <a:t>的</a:t>
            </a:r>
            <a:r>
              <a:rPr lang="en-US" altLang="zh-CN" dirty="0"/>
              <a:t>Verb</a:t>
            </a:r>
            <a:r>
              <a:rPr lang="zh-CN" altLang="en-US" dirty="0"/>
              <a:t>包括一下几种</a:t>
            </a:r>
            <a:endParaRPr lang="en-US" altLang="zh-CN" dirty="0"/>
          </a:p>
          <a:p>
            <a:pPr marL="742950" lvl="1" indent="-285750">
              <a:buFont typeface="Arial" panose="020B0604020202020204" pitchFamily="34" charset="0"/>
              <a:buChar char="•"/>
            </a:pPr>
            <a:r>
              <a:rPr lang="en-US" altLang="zh-CN" dirty="0"/>
              <a:t>GET</a:t>
            </a:r>
          </a:p>
          <a:p>
            <a:pPr marL="742950" lvl="1" indent="-285750">
              <a:buFont typeface="Arial" panose="020B0604020202020204" pitchFamily="34" charset="0"/>
              <a:buChar char="•"/>
            </a:pPr>
            <a:r>
              <a:rPr lang="en-US" altLang="zh-CN" dirty="0"/>
              <a:t>POST</a:t>
            </a:r>
          </a:p>
          <a:p>
            <a:pPr marL="742950" lvl="1" indent="-285750">
              <a:buFont typeface="Arial" panose="020B0604020202020204" pitchFamily="34" charset="0"/>
              <a:buChar char="•"/>
            </a:pPr>
            <a:r>
              <a:rPr lang="en-US" altLang="zh-CN" dirty="0"/>
              <a:t>PUT</a:t>
            </a:r>
          </a:p>
          <a:p>
            <a:pPr marL="742950" lvl="1" indent="-285750">
              <a:buFont typeface="Arial" panose="020B0604020202020204" pitchFamily="34" charset="0"/>
              <a:buChar char="•"/>
            </a:pPr>
            <a:r>
              <a:rPr lang="en-US" altLang="zh-CN" dirty="0"/>
              <a:t>DELETE</a:t>
            </a:r>
          </a:p>
          <a:p>
            <a:pPr marL="742950" lvl="1" indent="-285750">
              <a:buFont typeface="Arial" panose="020B0604020202020204" pitchFamily="34" charset="0"/>
              <a:buChar char="•"/>
            </a:pPr>
            <a:r>
              <a:rPr lang="en-US" altLang="zh-CN" dirty="0"/>
              <a:t>HEAD</a:t>
            </a:r>
            <a:r>
              <a:rPr lang="zh-CN" altLang="en-US" dirty="0"/>
              <a:t>（非主流）开发者</a:t>
            </a:r>
            <a:r>
              <a:rPr lang="en-US" altLang="zh-CN" dirty="0"/>
              <a:t>Debug</a:t>
            </a:r>
            <a:r>
              <a:rPr lang="zh-CN" altLang="en-US" dirty="0"/>
              <a:t>用</a:t>
            </a:r>
            <a:endParaRPr lang="en-US" altLang="zh-CN" dirty="0"/>
          </a:p>
          <a:p>
            <a:pPr marL="742950" lvl="1" indent="-285750">
              <a:buFont typeface="Arial" panose="020B0604020202020204" pitchFamily="34" charset="0"/>
              <a:buChar char="•"/>
            </a:pPr>
            <a:r>
              <a:rPr lang="en-US" altLang="zh-CN" dirty="0"/>
              <a:t>TRACE</a:t>
            </a:r>
            <a:r>
              <a:rPr lang="zh-CN" altLang="en-US" dirty="0"/>
              <a:t> （非主流）</a:t>
            </a:r>
            <a:endParaRPr lang="en-US" altLang="zh-CN" dirty="0"/>
          </a:p>
          <a:p>
            <a:pPr marL="742950" lvl="1" indent="-285750">
              <a:buFont typeface="Arial" panose="020B0604020202020204" pitchFamily="34" charset="0"/>
              <a:buChar char="•"/>
            </a:pPr>
            <a:r>
              <a:rPr lang="en-US" altLang="zh-CN" dirty="0"/>
              <a:t>OPTIONS</a:t>
            </a:r>
            <a:r>
              <a:rPr lang="zh-CN" altLang="en-US" dirty="0"/>
              <a:t> （非主流）</a:t>
            </a:r>
            <a:endParaRPr lang="en-US" altLang="ja-JP" dirty="0"/>
          </a:p>
          <a:p>
            <a:endParaRPr kumimoji="1" lang="en-US" altLang="ja-JP" dirty="0"/>
          </a:p>
          <a:p>
            <a:pPr marL="285750" indent="-285750">
              <a:buFont typeface="Arial" panose="020B0604020202020204" pitchFamily="34" charset="0"/>
              <a:buChar char="•"/>
            </a:pPr>
            <a:r>
              <a:rPr lang="zh-CN" altLang="en-US" dirty="0"/>
              <a:t>下面是</a:t>
            </a:r>
            <a:r>
              <a:rPr lang="en-US" altLang="zh-CN" dirty="0"/>
              <a:t>request</a:t>
            </a:r>
            <a:r>
              <a:rPr lang="zh-CN" altLang="en-US" dirty="0"/>
              <a:t>和</a:t>
            </a:r>
            <a:r>
              <a:rPr lang="en-US" altLang="zh-CN" dirty="0"/>
              <a:t>response</a:t>
            </a:r>
            <a:r>
              <a:rPr lang="zh-CN" altLang="en-US" dirty="0"/>
              <a:t>的</a:t>
            </a:r>
            <a:r>
              <a:rPr lang="en-US" altLang="zh-CN" dirty="0"/>
              <a:t>message format</a:t>
            </a:r>
            <a:endParaRPr kumimoji="1" lang="ja-JP" altLang="en-US"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方法，</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6915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5464" y="-25253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a16="http://schemas.microsoft.com/office/drawing/2014/main" id="{9FADE99E-8190-40B8-8C95-B233232A71E3}"/>
              </a:ext>
            </a:extLst>
          </p:cNvPr>
          <p:cNvSpPr txBox="1"/>
          <p:nvPr/>
        </p:nvSpPr>
        <p:spPr>
          <a:xfrm>
            <a:off x="-2538041" y="-4427528"/>
            <a:ext cx="11592414" cy="3693319"/>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p:txBody>
      </p:sp>
      <p:sp>
        <p:nvSpPr>
          <p:cNvPr id="22" name="Rectangle 1">
            <a:extLst>
              <a:ext uri="{FF2B5EF4-FFF2-40B4-BE49-F238E27FC236}">
                <a16:creationId xmlns:a16="http://schemas.microsoft.com/office/drawing/2014/main"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a16="http://schemas.microsoft.com/office/drawing/2014/main" id="{FBBD7017-9F7E-49B1-9479-65732B24E4CB}"/>
              </a:ext>
            </a:extLst>
          </p:cNvPr>
          <p:cNvSpPr txBox="1"/>
          <p:nvPr/>
        </p:nvSpPr>
        <p:spPr>
          <a:xfrm>
            <a:off x="-3987824" y="1762284"/>
            <a:ext cx="3951916" cy="307777"/>
          </a:xfrm>
          <a:prstGeom prst="rect">
            <a:avLst/>
          </a:prstGeom>
          <a:noFill/>
        </p:spPr>
        <p:txBody>
          <a:bodyPr wrap="non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endParaRPr lang="en-US" sz="1400" dirty="0"/>
          </a:p>
        </p:txBody>
      </p:sp>
      <p:sp>
        <p:nvSpPr>
          <p:cNvPr id="27" name="TextBox 26">
            <a:extLst>
              <a:ext uri="{FF2B5EF4-FFF2-40B4-BE49-F238E27FC236}">
                <a16:creationId xmlns:a16="http://schemas.microsoft.com/office/drawing/2014/main"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580112"/>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Tree>
    <p:extLst>
      <p:ext uri="{BB962C8B-B14F-4D97-AF65-F5344CB8AC3E}">
        <p14:creationId xmlns:p14="http://schemas.microsoft.com/office/powerpoint/2010/main" val="41774595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22695</TotalTime>
  <Words>41573</Words>
  <Application>Microsoft Office PowerPoint</Application>
  <PresentationFormat>On-screen Show (4:3)</PresentationFormat>
  <Paragraphs>3258</Paragraphs>
  <Slides>158</Slides>
  <Notes>10</Notes>
  <HiddenSlides>0</HiddenSlides>
  <MMClips>0</MMClips>
  <ScaleCrop>false</ScaleCrop>
  <HeadingPairs>
    <vt:vector size="8" baseType="variant">
      <vt:variant>
        <vt:lpstr>Fonts Used</vt:lpstr>
      </vt:variant>
      <vt:variant>
        <vt:i4>25</vt:i4>
      </vt:variant>
      <vt:variant>
        <vt:lpstr>Theme</vt:lpstr>
      </vt:variant>
      <vt:variant>
        <vt:i4>1</vt:i4>
      </vt:variant>
      <vt:variant>
        <vt:lpstr>Embedded OLE Servers</vt:lpstr>
      </vt:variant>
      <vt:variant>
        <vt:i4>4</vt:i4>
      </vt:variant>
      <vt:variant>
        <vt:lpstr>Slide Titles</vt:lpstr>
      </vt:variant>
      <vt:variant>
        <vt:i4>158</vt:i4>
      </vt:variant>
    </vt:vector>
  </HeadingPairs>
  <TitlesOfParts>
    <vt:vector size="188" baseType="lpstr">
      <vt:lpstr>Arial Unicode MS</vt:lpstr>
      <vt:lpstr>DejaVu Sans Mono</vt:lpstr>
      <vt:lpstr>HGｺﾞｼｯｸM</vt:lpstr>
      <vt:lpstr>HGPｺﾞｼｯｸM</vt:lpstr>
      <vt:lpstr>Inconsolata</vt:lpstr>
      <vt:lpstr>inherit</vt:lpstr>
      <vt:lpstr>montserrat</vt:lpstr>
      <vt:lpstr>ＭＳ 明朝</vt:lpstr>
      <vt:lpstr>ＭＳ Ｐゴシック</vt:lpstr>
      <vt:lpstr>Open Sans</vt:lpstr>
      <vt:lpstr>QualcommOfficeLight</vt:lpstr>
      <vt:lpstr>Roboto</vt:lpstr>
      <vt:lpstr>宋体</vt:lpstr>
      <vt:lpstr>Ubuntu</vt:lpstr>
      <vt:lpstr>新細明體</vt:lpstr>
      <vt:lpstr>Arial</vt:lpstr>
      <vt:lpstr>Arial</vt:lpstr>
      <vt:lpstr>Calibri</vt:lpstr>
      <vt:lpstr>Cambria Math</vt:lpstr>
      <vt:lpstr>Consolas</vt:lpstr>
      <vt:lpstr>Courier New</vt:lpstr>
      <vt:lpstr>Lucida Console</vt:lpstr>
      <vt:lpstr>Times</vt:lpstr>
      <vt:lpstr>Times New Roman</vt:lpstr>
      <vt:lpstr>Wingdings</vt:lpstr>
      <vt:lpstr>Office テーマ</vt:lpstr>
      <vt:lpstr>スライド</vt:lpstr>
      <vt:lpstr>Visio.Drawing.15</vt:lpstr>
      <vt:lpstr>Acrobat Document</vt:lpstr>
      <vt:lpstr>ワークシート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Feiyu CHEN</cp:lastModifiedBy>
  <cp:revision>2765</cp:revision>
  <dcterms:created xsi:type="dcterms:W3CDTF">2016-01-14T23:49:10Z</dcterms:created>
  <dcterms:modified xsi:type="dcterms:W3CDTF">2018-06-24T04:19:04Z</dcterms:modified>
</cp:coreProperties>
</file>